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79" r:id="rId7"/>
    <p:sldId id="267" r:id="rId8"/>
    <p:sldId id="262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80" r:id="rId17"/>
    <p:sldId id="276" r:id="rId18"/>
    <p:sldId id="277" r:id="rId19"/>
    <p:sldId id="278" r:id="rId20"/>
    <p:sldId id="281" r:id="rId21"/>
    <p:sldId id="260" r:id="rId22"/>
    <p:sldId id="284" r:id="rId23"/>
    <p:sldId id="282" r:id="rId24"/>
    <p:sldId id="283" r:id="rId2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107C-8268-D1C9-9CC8-EDDF4047E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3B5FF-8B1E-4269-20B3-B4BC7E123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6BF4-3AA3-B327-2F36-0BFBDF70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6EE3-C7A9-6ED2-35D8-66A599D5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3D992-A41B-1605-A0A2-4C91C162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017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E96B-A8ED-05DE-9382-A9251748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9316E-2E7F-7A19-8C30-32BDC4275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13468-0F85-D54E-40AC-A086AFC9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B8598-E327-C065-2826-9408610A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D4F80-24CF-67B2-7199-D480D778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1670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5DEBB-B9E1-C6B5-649B-1E7324249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BB48E-04AF-F4FA-5DE6-64FD9F44E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6122-5F8E-4ED1-9363-6A37431A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4059-D982-B1E0-C5A0-5CA64B2D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8DAD5-F54C-9889-2AE9-92225FEA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7790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22A2-76DF-2934-1848-023B417C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4F86-2D2C-E30F-3B0A-D909FA2AB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C5321-F042-154B-F548-06C05257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5471-C014-184C-C238-D3C87F33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FE1E7-66D1-8BA1-06C0-AE637B74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2277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A95A-05A6-5F7E-887A-9B47D233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2D59F-7DE4-24FC-7A02-39DDB728D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DFC83-4458-3C69-05D1-574C8EAB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253EB-5B8B-C5A8-0048-59A30607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11008-0D60-1E8A-0D03-E1EAA09E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60325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C73-C71B-A0B3-169B-1F2E6E51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04D26-6DB6-1EF0-7921-FAE35391C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2C3B8-7714-E0D7-7954-CA9F25B4B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EF30B-C8FA-9036-9E09-7DEED61D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61DD0-76BB-BF91-16C2-05C06DE4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6C850-FCB4-7C28-6818-97034C64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2362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4182-4457-7470-1D72-124248EE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779B5-53DB-D1A0-602B-72BCCFD86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DF96A-D9AA-BD79-EC4C-AA74B5747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3EFCA-3695-3277-F0A9-10BCC439A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58791-A25E-7787-BFD7-3AA9F7C56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6D48A1-4846-DBC5-75AE-6AE5BBC1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4C3353-9406-FD59-DDD0-D85178A4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F3B36-F8C9-4325-DE4A-E8BAEF6D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5718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02B8-7690-81CA-CAC1-364E42EA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FA58E-0BBF-11FD-C0B0-8180240D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D86F2-E2F3-4A4B-1D93-9E840381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3FD28-2E19-155A-5D10-B4E57A43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0523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29CF9-55B3-6681-1233-2720E588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2EA40-2511-8240-0827-3E27447A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6B9C3-7FD9-2F17-9CCC-C308D786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6065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607C-6998-8A4D-9593-DD1CDE6D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501F-3C58-B202-16BB-7298E7912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97748-30DE-672A-5FAE-CCCB4617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4EE39-C288-FE0D-5240-67D8FCBF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7F6CC-A870-8692-501C-32C2EF2A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66026-CBE3-2C4B-2C73-FC6DA1B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69335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D733-409A-D6F2-CE78-945488B6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2414D-4E58-F98A-070C-C11E283B7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6B7C8-A47E-9B76-6993-4CD1CA7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E9B43-AD46-966E-BFA4-C20A1D3C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7080E-4B59-4711-FBE9-55CE81FF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EB199-1C2A-3D43-17C6-2333051B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359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9D0C6-8001-CB60-2E1E-8CAEDDC4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4BBC4-D5DD-8ACD-1404-E894B31F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EC07B-5A3A-1A38-E5B5-79CA9CAE1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34B3-8273-7F42-A1B6-E22B9A560D62}" type="datetimeFigureOut">
              <a:rPr lang="en-AT" smtClean="0"/>
              <a:t>06/22/2023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A26E-8CF1-5FF0-A1D0-D56EE8DC1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D77A4-CB0A-E854-777D-B9486053A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272C4-9F09-8A44-AFD7-20C6DC808C5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62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5D77F1-EC0C-0A8C-DE39-7468B7850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06638" cy="68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517793" y="2914461"/>
            <a:ext cx="11314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 err="1"/>
              <a:t>JobPLUS</a:t>
            </a:r>
            <a:r>
              <a:rPr lang="de-AT" sz="4800" dirty="0"/>
              <a:t> Ausbildung – bereits sehr erfolgreich für Verwaltung. Nun für </a:t>
            </a:r>
            <a:r>
              <a:rPr lang="de-AT" sz="4800" dirty="0" err="1"/>
              <a:t>Sozialpädagog:innen</a:t>
            </a:r>
            <a:r>
              <a:rPr lang="de-AT" sz="4800" dirty="0"/>
              <a:t> möglich. Ausweitung auf </a:t>
            </a:r>
            <a:r>
              <a:rPr lang="de-AT" sz="4800" dirty="0" err="1"/>
              <a:t>Werkmeister:innen</a:t>
            </a:r>
            <a:r>
              <a:rPr lang="de-AT" sz="4800" dirty="0"/>
              <a:t> wird entwickelt</a:t>
            </a:r>
          </a:p>
        </p:txBody>
      </p:sp>
    </p:spTree>
    <p:extLst>
      <p:ext uri="{BB962C8B-B14F-4D97-AF65-F5344CB8AC3E}">
        <p14:creationId xmlns:p14="http://schemas.microsoft.com/office/powerpoint/2010/main" val="75123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298908"/>
            <a:ext cx="10841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latin typeface="Texta Narrow" panose="02000000000000000000" pitchFamily="50" charset="0"/>
              </a:rPr>
              <a:t>Was noch im</a:t>
            </a:r>
          </a:p>
          <a:p>
            <a:pPr algn="ctr"/>
            <a:r>
              <a:rPr lang="de-DE" sz="8000" b="1" dirty="0">
                <a:latin typeface="Texta Narrow" panose="02000000000000000000" pitchFamily="50" charset="0"/>
              </a:rPr>
              <a:t>Netz zappelt …</a:t>
            </a:r>
          </a:p>
        </p:txBody>
      </p:sp>
    </p:spTree>
    <p:extLst>
      <p:ext uri="{BB962C8B-B14F-4D97-AF65-F5344CB8AC3E}">
        <p14:creationId xmlns:p14="http://schemas.microsoft.com/office/powerpoint/2010/main" val="243194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517793" y="2914461"/>
            <a:ext cx="11314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/>
              <a:t>Wer 2023 oder 2024 in den Ruhestand versetzt wird, bekommt die volle Pensionsanpassung!</a:t>
            </a:r>
          </a:p>
        </p:txBody>
      </p:sp>
    </p:spTree>
    <p:extLst>
      <p:ext uri="{BB962C8B-B14F-4D97-AF65-F5344CB8AC3E}">
        <p14:creationId xmlns:p14="http://schemas.microsoft.com/office/powerpoint/2010/main" val="190528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517793" y="2914461"/>
            <a:ext cx="11314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/>
              <a:t>Gesetzliche Klarstellung, dass die Teilnahme an verpflichtenden Aus- und Fortbildungen für die Bediensteten kostenlos ist und als Dienstzeit gilt</a:t>
            </a:r>
          </a:p>
        </p:txBody>
      </p:sp>
    </p:spTree>
    <p:extLst>
      <p:ext uri="{BB962C8B-B14F-4D97-AF65-F5344CB8AC3E}">
        <p14:creationId xmlns:p14="http://schemas.microsoft.com/office/powerpoint/2010/main" val="200445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517793" y="2914461"/>
            <a:ext cx="11314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/>
              <a:t>Die Entlastungswoche für das Pflegepersonal ab dem 43. Lebensjahr erhalten jetzt alle Pflegepersonen</a:t>
            </a:r>
          </a:p>
        </p:txBody>
      </p:sp>
    </p:spTree>
    <p:extLst>
      <p:ext uri="{BB962C8B-B14F-4D97-AF65-F5344CB8AC3E}">
        <p14:creationId xmlns:p14="http://schemas.microsoft.com/office/powerpoint/2010/main" val="315519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517793" y="2914461"/>
            <a:ext cx="11314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/>
              <a:t>Die Pflegefreistellung wird ab 1.8.2023</a:t>
            </a:r>
          </a:p>
          <a:p>
            <a:r>
              <a:rPr lang="de-DE" sz="4800" dirty="0"/>
              <a:t>wesentlich verbessert (z.B. kein gemeinsamer Haushalt für Angehörige erforderlich)</a:t>
            </a:r>
          </a:p>
        </p:txBody>
      </p:sp>
    </p:spTree>
    <p:extLst>
      <p:ext uri="{BB962C8B-B14F-4D97-AF65-F5344CB8AC3E}">
        <p14:creationId xmlns:p14="http://schemas.microsoft.com/office/powerpoint/2010/main" val="342292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517793" y="2914461"/>
            <a:ext cx="11314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/>
              <a:t>Rechtsanspruch auf Teilzeit bis zum</a:t>
            </a:r>
          </a:p>
          <a:p>
            <a:r>
              <a:rPr lang="de-DE" sz="4800" dirty="0"/>
              <a:t>8. Lebensjahr des Kindes</a:t>
            </a:r>
          </a:p>
        </p:txBody>
      </p:sp>
    </p:spTree>
    <p:extLst>
      <p:ext uri="{BB962C8B-B14F-4D97-AF65-F5344CB8AC3E}">
        <p14:creationId xmlns:p14="http://schemas.microsoft.com/office/powerpoint/2010/main" val="179080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329686"/>
            <a:ext cx="108413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800" b="1" dirty="0">
                <a:latin typeface="Texta Narrow" panose="02000000000000000000" pitchFamily="50" charset="0"/>
              </a:rPr>
              <a:t>Wir haben aber noch</a:t>
            </a:r>
          </a:p>
          <a:p>
            <a:pPr algn="ctr"/>
            <a:r>
              <a:rPr lang="de-DE" sz="7800" b="1" dirty="0">
                <a:latin typeface="Texta Narrow" panose="02000000000000000000" pitchFamily="50" charset="0"/>
              </a:rPr>
              <a:t>einen kapitalen Fisch an der Angel …</a:t>
            </a:r>
          </a:p>
        </p:txBody>
      </p:sp>
    </p:spTree>
    <p:extLst>
      <p:ext uri="{BB962C8B-B14F-4D97-AF65-F5344CB8AC3E}">
        <p14:creationId xmlns:p14="http://schemas.microsoft.com/office/powerpoint/2010/main" val="119800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558307"/>
            <a:ext cx="10841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latin typeface="Texta Narrow" panose="02000000000000000000" pitchFamily="50" charset="0"/>
              </a:rPr>
              <a:t>Es berichtet Bürgermeister</a:t>
            </a:r>
          </a:p>
          <a:p>
            <a:pPr algn="ctr"/>
            <a:r>
              <a:rPr lang="de-DE" sz="10000" b="1" dirty="0">
                <a:latin typeface="Texta Narrow" panose="02000000000000000000" pitchFamily="50" charset="0"/>
              </a:rPr>
              <a:t>Michael Ludwig</a:t>
            </a:r>
          </a:p>
        </p:txBody>
      </p:sp>
    </p:spTree>
    <p:extLst>
      <p:ext uri="{BB962C8B-B14F-4D97-AF65-F5344CB8AC3E}">
        <p14:creationId xmlns:p14="http://schemas.microsoft.com/office/powerpoint/2010/main" val="45125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5D77F1-EC0C-0A8C-DE39-7468B7850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06638" cy="68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1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3251B-C260-7819-167F-083A66C5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26402" cy="7077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768CB-80B6-4CE1-ADFC-DCAEDE23708A}"/>
              </a:ext>
            </a:extLst>
          </p:cNvPr>
          <p:cNvSpPr txBox="1"/>
          <p:nvPr/>
        </p:nvSpPr>
        <p:spPr>
          <a:xfrm>
            <a:off x="201379" y="3178865"/>
            <a:ext cx="11523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0" b="1" dirty="0">
                <a:latin typeface="Texta Narrow" panose="02000000000000000000" pitchFamily="50" charset="0"/>
              </a:rPr>
              <a:t>Ahoi!</a:t>
            </a:r>
          </a:p>
        </p:txBody>
      </p:sp>
    </p:spTree>
    <p:extLst>
      <p:ext uri="{BB962C8B-B14F-4D97-AF65-F5344CB8AC3E}">
        <p14:creationId xmlns:p14="http://schemas.microsoft.com/office/powerpoint/2010/main" val="340696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558307"/>
            <a:ext cx="10841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latin typeface="Texta Narrow" panose="02000000000000000000" pitchFamily="50" charset="0"/>
              </a:rPr>
              <a:t>Erhöhung der Essensmarken</a:t>
            </a:r>
          </a:p>
          <a:p>
            <a:pPr algn="ctr"/>
            <a:r>
              <a:rPr lang="de-DE" sz="6000" b="1" dirty="0">
                <a:latin typeface="Texta Narrow" panose="02000000000000000000" pitchFamily="50" charset="0"/>
              </a:rPr>
              <a:t>auf 2 Euro!</a:t>
            </a:r>
            <a:endParaRPr lang="de-DE" sz="10000" b="1" dirty="0">
              <a:latin typeface="Texta Narrow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24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443F3-488C-8F65-ADD0-18E38DD4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384"/>
            <a:ext cx="11925666" cy="70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8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558307"/>
            <a:ext cx="10841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chemeClr val="bg2">
                    <a:lumMod val="50000"/>
                  </a:schemeClr>
                </a:solidFill>
                <a:latin typeface="Texta Narrow" panose="02000000000000000000" pitchFamily="50" charset="0"/>
              </a:rPr>
              <a:t>Für die </a:t>
            </a:r>
            <a:r>
              <a:rPr lang="de-DE" sz="6000" b="1" dirty="0" err="1">
                <a:solidFill>
                  <a:schemeClr val="bg2">
                    <a:lumMod val="50000"/>
                  </a:schemeClr>
                </a:solidFill>
                <a:latin typeface="Texta Narrow" panose="02000000000000000000" pitchFamily="50" charset="0"/>
              </a:rPr>
              <a:t>Mitarbeiter:innen</a:t>
            </a:r>
            <a:r>
              <a:rPr lang="de-DE" sz="6000" b="1" dirty="0">
                <a:solidFill>
                  <a:schemeClr val="bg2">
                    <a:lumMod val="50000"/>
                  </a:schemeClr>
                </a:solidFill>
                <a:latin typeface="Texta Narrow" panose="02000000000000000000" pitchFamily="50" charset="0"/>
              </a:rPr>
              <a:t> in den Unternehmungen der Stadt Wien wird gesondert verhandelt</a:t>
            </a:r>
            <a:endParaRPr lang="de-DE" sz="7200" dirty="0">
              <a:solidFill>
                <a:schemeClr val="bg2">
                  <a:lumMod val="50000"/>
                </a:schemeClr>
              </a:solidFill>
              <a:latin typeface="Texta Narrow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558307"/>
            <a:ext cx="108413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latin typeface="Texta Narrow" panose="02000000000000000000" pitchFamily="50" charset="0"/>
              </a:rPr>
              <a:t>Es gibt viele Fragen!</a:t>
            </a:r>
          </a:p>
          <a:p>
            <a:pPr algn="ctr"/>
            <a:r>
              <a:rPr lang="de-DE" sz="8000" b="1" dirty="0">
                <a:latin typeface="Texta Narrow" panose="02000000000000000000" pitchFamily="50" charset="0"/>
              </a:rPr>
              <a:t>Alle Detail-Infos im Herbst!</a:t>
            </a:r>
          </a:p>
          <a:p>
            <a:pPr algn="ctr"/>
            <a:r>
              <a:rPr lang="de-DE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xta Narrow" panose="02000000000000000000" pitchFamily="50" charset="0"/>
              </a:rPr>
              <a:t>#</a:t>
            </a:r>
            <a:r>
              <a:rPr lang="de-DE" sz="7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exta Narrow" panose="02000000000000000000" pitchFamily="50" charset="0"/>
              </a:rPr>
              <a:t>fsgvollefahrtvoraus</a:t>
            </a:r>
            <a:endParaRPr lang="de-DE" sz="7200" dirty="0">
              <a:solidFill>
                <a:schemeClr val="accent1">
                  <a:lumMod val="60000"/>
                  <a:lumOff val="40000"/>
                </a:schemeClr>
              </a:solidFill>
              <a:latin typeface="Texta Narrow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60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443F3-488C-8F65-ADD0-18E38DD4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384"/>
            <a:ext cx="11925666" cy="70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334178" y="2914461"/>
            <a:ext cx="11523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latin typeface="Texta Narrow" panose="02000000000000000000" pitchFamily="50" charset="0"/>
              </a:rPr>
              <a:t>Wir begrüßen an Deck …</a:t>
            </a:r>
          </a:p>
        </p:txBody>
      </p:sp>
    </p:spTree>
    <p:extLst>
      <p:ext uri="{BB962C8B-B14F-4D97-AF65-F5344CB8AC3E}">
        <p14:creationId xmlns:p14="http://schemas.microsoft.com/office/powerpoint/2010/main" val="416088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558307"/>
            <a:ext cx="10841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latin typeface="Texta Narrow" panose="02000000000000000000" pitchFamily="50" charset="0"/>
              </a:rPr>
              <a:t>Bürgermeister</a:t>
            </a:r>
          </a:p>
          <a:p>
            <a:pPr algn="ctr"/>
            <a:r>
              <a:rPr lang="de-DE" sz="10000" b="1" dirty="0">
                <a:latin typeface="Texta Narrow" panose="02000000000000000000" pitchFamily="50" charset="0"/>
              </a:rPr>
              <a:t>Michael Ludwig</a:t>
            </a:r>
          </a:p>
        </p:txBody>
      </p:sp>
    </p:spTree>
    <p:extLst>
      <p:ext uri="{BB962C8B-B14F-4D97-AF65-F5344CB8AC3E}">
        <p14:creationId xmlns:p14="http://schemas.microsoft.com/office/powerpoint/2010/main" val="100083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558307"/>
            <a:ext cx="10841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latin typeface="Texta Narrow" panose="02000000000000000000" pitchFamily="50" charset="0"/>
              </a:rPr>
              <a:t>Stadtrat</a:t>
            </a:r>
          </a:p>
          <a:p>
            <a:pPr algn="ctr"/>
            <a:r>
              <a:rPr lang="de-DE" sz="10000" b="1" dirty="0">
                <a:latin typeface="Texta Narrow" panose="02000000000000000000" pitchFamily="50" charset="0"/>
              </a:rPr>
              <a:t>Jürgen </a:t>
            </a:r>
            <a:r>
              <a:rPr lang="de-DE" sz="10000" b="1" dirty="0" err="1">
                <a:latin typeface="Texta Narrow" panose="02000000000000000000" pitchFamily="50" charset="0"/>
              </a:rPr>
              <a:t>Czernohorszky</a:t>
            </a:r>
            <a:endParaRPr lang="de-DE" sz="10000" b="1" dirty="0">
              <a:latin typeface="Texta Narrow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3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558307"/>
            <a:ext cx="10841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latin typeface="Texta Narrow" panose="02000000000000000000" pitchFamily="50" charset="0"/>
              </a:rPr>
              <a:t>Personaldirektorin</a:t>
            </a:r>
          </a:p>
          <a:p>
            <a:pPr algn="ctr"/>
            <a:r>
              <a:rPr lang="de-DE" sz="10000" b="1" dirty="0">
                <a:latin typeface="Texta Narrow" panose="02000000000000000000" pitchFamily="50" charset="0"/>
              </a:rPr>
              <a:t>Cordula Gottwald </a:t>
            </a:r>
          </a:p>
        </p:txBody>
      </p:sp>
    </p:spTree>
    <p:extLst>
      <p:ext uri="{BB962C8B-B14F-4D97-AF65-F5344CB8AC3E}">
        <p14:creationId xmlns:p14="http://schemas.microsoft.com/office/powerpoint/2010/main" val="389650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605874" y="2298908"/>
            <a:ext cx="10841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latin typeface="Texta Narrow" panose="02000000000000000000" pitchFamily="50" charset="0"/>
              </a:rPr>
              <a:t>Was wir in letzter Zeit</a:t>
            </a:r>
          </a:p>
          <a:p>
            <a:pPr algn="ctr"/>
            <a:r>
              <a:rPr lang="de-DE" sz="8000" b="1" dirty="0">
                <a:latin typeface="Texta Narrow" panose="02000000000000000000" pitchFamily="50" charset="0"/>
              </a:rPr>
              <a:t>einfangen konnten …</a:t>
            </a:r>
          </a:p>
        </p:txBody>
      </p:sp>
    </p:spTree>
    <p:extLst>
      <p:ext uri="{BB962C8B-B14F-4D97-AF65-F5344CB8AC3E}">
        <p14:creationId xmlns:p14="http://schemas.microsoft.com/office/powerpoint/2010/main" val="85229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495759" y="2914461"/>
            <a:ext cx="11336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dirty="0">
                <a:latin typeface="Texta Narrow" panose="02000000000000000000" pitchFamily="50" charset="0"/>
              </a:rPr>
              <a:t>In ausgewählten Bereichen (z.B. </a:t>
            </a:r>
            <a:r>
              <a:rPr lang="de-AT" sz="5400" dirty="0" err="1">
                <a:latin typeface="Texta Narrow" panose="02000000000000000000" pitchFamily="50" charset="0"/>
              </a:rPr>
              <a:t>WiGev</a:t>
            </a:r>
            <a:r>
              <a:rPr lang="de-AT" sz="5400" dirty="0">
                <a:latin typeface="Texta Narrow" panose="02000000000000000000" pitchFamily="50" charset="0"/>
              </a:rPr>
              <a:t>, </a:t>
            </a:r>
            <a:br>
              <a:rPr lang="de-AT" sz="5400" dirty="0">
                <a:latin typeface="Texta Narrow" panose="02000000000000000000" pitchFamily="50" charset="0"/>
              </a:rPr>
            </a:br>
            <a:r>
              <a:rPr lang="de-AT" sz="5400" dirty="0">
                <a:latin typeface="Texta Narrow" panose="02000000000000000000" pitchFamily="50" charset="0"/>
              </a:rPr>
              <a:t>MA 10, MA 15) sind Neuanstellungen auch mit 10 Stunden möglich</a:t>
            </a:r>
          </a:p>
        </p:txBody>
      </p:sp>
    </p:spTree>
    <p:extLst>
      <p:ext uri="{BB962C8B-B14F-4D97-AF65-F5344CB8AC3E}">
        <p14:creationId xmlns:p14="http://schemas.microsoft.com/office/powerpoint/2010/main" val="208369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3FB8-15BA-CCB3-84E6-B06610A1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3055" cy="7152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1CBD8-BCE9-A7E0-50D1-8724BA04D7BB}"/>
              </a:ext>
            </a:extLst>
          </p:cNvPr>
          <p:cNvSpPr txBox="1"/>
          <p:nvPr/>
        </p:nvSpPr>
        <p:spPr>
          <a:xfrm>
            <a:off x="517793" y="2914461"/>
            <a:ext cx="11314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/>
              <a:t>Geeignete </a:t>
            </a:r>
            <a:r>
              <a:rPr lang="de-AT" sz="4800" dirty="0" err="1"/>
              <a:t>Bewerber:innen</a:t>
            </a:r>
            <a:r>
              <a:rPr lang="de-AT" sz="4800" dirty="0"/>
              <a:t> können ohne freien Dienstposten aufgenommen werden – Dienstpostenüberhänge werden bis zu zwei Jahren genehmigt</a:t>
            </a:r>
          </a:p>
        </p:txBody>
      </p:sp>
    </p:spTree>
    <p:extLst>
      <p:ext uri="{BB962C8B-B14F-4D97-AF65-F5344CB8AC3E}">
        <p14:creationId xmlns:p14="http://schemas.microsoft.com/office/powerpoint/2010/main" val="429115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Breitbild</PresentationFormat>
  <Paragraphs>32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Texta Narrow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 Emilia</dc:creator>
  <cp:lastModifiedBy>Kniezanrek Erich</cp:lastModifiedBy>
  <cp:revision>23</cp:revision>
  <dcterms:created xsi:type="dcterms:W3CDTF">2023-06-21T11:46:27Z</dcterms:created>
  <dcterms:modified xsi:type="dcterms:W3CDTF">2023-06-22T11:26:29Z</dcterms:modified>
</cp:coreProperties>
</file>